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16AE9-02E4-407C-89F0-D70890870B19}" v="36" dt="2025-11-16T21:18:35.983"/>
    <p1510:client id="{2BB4B399-7F1E-463B-9039-0FDEA80B71FC}" v="802" dt="2025-11-16T18:33:55.704"/>
    <p1510:client id="{35FA1243-CDC7-43FD-B53B-2D68C9B771D9}" v="16" dt="2025-11-16T23:07:29.149"/>
    <p1510:client id="{C81E83C5-F483-427A-A86F-12F6FCED971B}" v="199" dt="2025-11-16T21:06:56.771"/>
    <p1510:client id="{E58B3AD1-583F-4FC1-A067-516C988FD9D1}" v="160" dt="2025-11-16T16:50:17.986"/>
    <p1510:client id="{F4756B5B-0288-4AE1-8BD9-0328111369E6}" v="520" dt="2025-11-16T20:37:45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919163"/>
            <a:ext cx="9144000" cy="3596640"/>
          </a:xfrm>
        </p:spPr>
        <p:txBody>
          <a:bodyPr>
            <a:normAutofit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Стабилизатор малых </a:t>
            </a:r>
            <a:r>
              <a:rPr lang="ru-RU" b="1" dirty="0">
                <a:latin typeface="Aptos"/>
                <a:cs typeface="Times New Roman"/>
              </a:rPr>
              <a:t>спутников</a:t>
            </a:r>
            <a:r>
              <a:rPr lang="ru-RU" b="1" dirty="0">
                <a:latin typeface="Times New Roman"/>
                <a:cs typeface="Times New Roman"/>
              </a:rPr>
              <a:t> </a:t>
            </a:r>
            <a:r>
              <a:rPr lang="ru-RU" b="1" err="1">
                <a:latin typeface="Times New Roman"/>
                <a:cs typeface="Times New Roman"/>
              </a:rPr>
              <a:t>CubeSat</a:t>
            </a:r>
            <a:br>
              <a:rPr lang="ru-RU" b="1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ru-RU" b="1" dirty="0">
                <a:solidFill>
                  <a:srgbClr val="000000"/>
                </a:solidFill>
                <a:latin typeface="Times New Roman"/>
                <a:cs typeface="Times New Roman"/>
              </a:rPr>
              <a:t>  </a:t>
            </a:r>
            <a:endParaRPr lang="ru-RU" dirty="0"/>
          </a:p>
          <a:p>
            <a:endParaRPr lang="ru-RU" sz="1400" i="1" dirty="0">
              <a:solidFill>
                <a:srgbClr val="34343C"/>
              </a:solidFill>
              <a:latin typeface="Helvetica"/>
              <a:cs typeface="Helvetica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30307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Выполнил: Павлов Максим Вадимович, ученик 10 "А" класса школы №1544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текст, снимок экрана, круг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4C3891-A381-375A-0018-44956869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7" b="1"/>
          <a:stretch>
            <a:fillRect/>
          </a:stretch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Рисунок 6" descr="Изображение выглядит как инструмент, в помещении, фанера, ножниц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C201E5-B3B8-4A4B-8F9D-6B1B7B59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36" r="4018" b="-1"/>
          <a:stretch>
            <a:fillRect/>
          </a:stretch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4" name="Рисунок 3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64562C-7AB3-960F-09D0-283E5FA82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758" r="-3" b="-3"/>
          <a:stretch>
            <a:fillRect/>
          </a:stretch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24B6A-5C00-2E9A-3025-19D72595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ru-RU" sz="2800"/>
              <a:t>Ход работы</a:t>
            </a:r>
            <a:br>
              <a:rPr lang="ru-RU" sz="2800"/>
            </a:br>
            <a:r>
              <a:rPr lang="ru-RU" sz="2800"/>
              <a:t>Сборка модели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DA0B0A-928E-5DBA-ED73-290CEDBC5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1300">
                <a:ea typeface="+mn-lt"/>
                <a:cs typeface="+mn-lt"/>
              </a:rPr>
              <a:t>Модель CubeSat и двухосевой карданный подвес были напечатаны на 3D-принтере. В процессе печати возникла сложность: наружное кольцо подвеса оказалось слишком большим и </a:t>
            </a:r>
            <a:r>
              <a:rPr lang="ru-RU" sz="1300" b="1">
                <a:ea typeface="+mn-lt"/>
                <a:cs typeface="+mn-lt"/>
              </a:rPr>
              <a:t>не помещалось в область печати принтера целиком</a:t>
            </a:r>
            <a:r>
              <a:rPr lang="ru-RU" sz="1300">
                <a:ea typeface="+mn-lt"/>
                <a:cs typeface="+mn-lt"/>
              </a:rPr>
              <a:t>.</a:t>
            </a:r>
            <a:endParaRPr lang="ru-RU" sz="1300"/>
          </a:p>
          <a:p>
            <a:r>
              <a:rPr lang="ru-RU" sz="1300" dirty="0">
                <a:ea typeface="+mn-lt"/>
                <a:cs typeface="+mn-lt"/>
              </a:rPr>
              <a:t>Чтобы решить проблему, кольцо пришлось </a:t>
            </a:r>
            <a:r>
              <a:rPr lang="ru-RU" sz="1300" b="1" dirty="0">
                <a:ea typeface="+mn-lt"/>
                <a:cs typeface="+mn-lt"/>
              </a:rPr>
              <a:t>разделить на четыре секции</a:t>
            </a:r>
            <a:r>
              <a:rPr lang="ru-RU" sz="1300" dirty="0">
                <a:ea typeface="+mn-lt"/>
                <a:cs typeface="+mn-lt"/>
              </a:rPr>
              <a:t>, напечатать их отдельно, а затем </a:t>
            </a:r>
            <a:r>
              <a:rPr lang="ru-RU" sz="1300" b="1" dirty="0">
                <a:ea typeface="+mn-lt"/>
                <a:cs typeface="+mn-lt"/>
              </a:rPr>
              <a:t>склеить ацетоном</a:t>
            </a:r>
            <a:r>
              <a:rPr lang="ru-RU" sz="1300" dirty="0">
                <a:ea typeface="+mn-lt"/>
                <a:cs typeface="+mn-lt"/>
              </a:rPr>
              <a:t>, который растворяет поверхность пластика и надёжно соединяет детали.</a:t>
            </a:r>
            <a:endParaRPr lang="ru-RU" sz="1300" dirty="0"/>
          </a:p>
          <a:p>
            <a:r>
              <a:rPr lang="ru-RU" sz="1300" dirty="0">
                <a:ea typeface="+mn-lt"/>
                <a:cs typeface="+mn-lt"/>
              </a:rPr>
              <a:t>Так удалось собрать прочную и ровную конструкцию, полностью соответствующую нужным габаритам.</a:t>
            </a:r>
            <a:endParaRPr lang="ru-RU" sz="1300" dirty="0"/>
          </a:p>
          <a:p>
            <a:endParaRPr lang="ru-RU" sz="1300"/>
          </a:p>
        </p:txBody>
      </p:sp>
      <p:pic>
        <p:nvPicPr>
          <p:cNvPr id="8" name="Рисунок 7" descr="Изображение выглядит как электроника, кабель, офисные принадлежности, Электрическая провод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893A3B3-08AA-9E27-9F72-7497CF80AF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9079" r="2" b="17635"/>
          <a:stretch>
            <a:fillRect/>
          </a:stretch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709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2FD8C-3F5B-5FA4-79E2-6C2169E5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/>
          <a:lstStyle/>
          <a:p>
            <a:pPr algn="ctr"/>
            <a:r>
              <a:rPr lang="ru-RU" sz="1800" dirty="0"/>
              <a:t>Ход работы </a:t>
            </a:r>
            <a:br>
              <a:rPr lang="ru-RU" sz="1800" dirty="0"/>
            </a:br>
            <a:r>
              <a:rPr lang="ru-RU" sz="1800" dirty="0"/>
              <a:t>Код основной функции </a:t>
            </a:r>
          </a:p>
        </p:txBody>
      </p:sp>
      <p:pic>
        <p:nvPicPr>
          <p:cNvPr id="4" name="Объект 3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290940-8402-C616-DFCE-86484572A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960" y="832156"/>
            <a:ext cx="4172889" cy="591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8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D210F-78F9-D3B6-5C56-841F8DBE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ru-RU" sz="5400"/>
              <a:t>Результаты и выводы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2D2EB-3B8A-F6B1-078F-ABF49F8D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500">
                <a:ea typeface="+mn-lt"/>
                <a:cs typeface="+mn-lt"/>
              </a:rPr>
              <a:t>В ходе работы была </a:t>
            </a:r>
            <a:r>
              <a:rPr lang="ru-RU" sz="1500" b="1">
                <a:ea typeface="+mn-lt"/>
                <a:cs typeface="+mn-lt"/>
              </a:rPr>
              <a:t>изучена система стабилизации малых космических аппаратов</a:t>
            </a:r>
            <a:r>
              <a:rPr lang="ru-RU" sz="1500">
                <a:ea typeface="+mn-lt"/>
                <a:cs typeface="+mn-lt"/>
              </a:rPr>
              <a:t>, включая принципы получения данных об ориентации тела в пространстве. Реализована полноценная схема: датчик измеряет угловое положение, данные обрабатываются фильтром, после чего система формирует и отправляет регуляторный сигнал на моторы для компенсации отклонений.</a:t>
            </a:r>
            <a:endParaRPr lang="ru-RU" sz="1500"/>
          </a:p>
          <a:p>
            <a:r>
              <a:rPr lang="ru-RU" sz="1500">
                <a:ea typeface="+mn-lt"/>
                <a:cs typeface="+mn-lt"/>
              </a:rPr>
              <a:t>Был получен </a:t>
            </a:r>
            <a:r>
              <a:rPr lang="ru-RU" sz="1500" b="1">
                <a:ea typeface="+mn-lt"/>
                <a:cs typeface="+mn-lt"/>
              </a:rPr>
              <a:t>практический опыт работы с 3D-печатью</a:t>
            </a:r>
            <a:r>
              <a:rPr lang="ru-RU" sz="1500">
                <a:ea typeface="+mn-lt"/>
                <a:cs typeface="+mn-lt"/>
              </a:rPr>
              <a:t>, в том числе печать больших деталей по секциям и их последующая сборка. Создан работоспособный прототип двухосевой системы стабилизации.</a:t>
            </a:r>
          </a:p>
          <a:p>
            <a:r>
              <a:rPr lang="ru-RU" sz="1500">
                <a:ea typeface="+mn-lt"/>
                <a:cs typeface="+mn-lt"/>
              </a:rPr>
              <a:t>Система успешно считывает поворот, корректно вычисляет ориентацию и передаёт управляющий сигнал на реакционные колёса. В процессе тестирования выявлены </a:t>
            </a:r>
            <a:r>
              <a:rPr lang="ru-RU" sz="1500" b="1">
                <a:ea typeface="+mn-lt"/>
                <a:cs typeface="+mn-lt"/>
              </a:rPr>
              <a:t>недостатки мощности выбранных моторов</a:t>
            </a:r>
            <a:r>
              <a:rPr lang="ru-RU" sz="1500">
                <a:ea typeface="+mn-lt"/>
                <a:cs typeface="+mn-lt"/>
              </a:rPr>
              <a:t>, что было учтено и будет исправлено в дальнейших версиях проекта.</a:t>
            </a:r>
          </a:p>
          <a:p>
            <a:r>
              <a:rPr lang="ru-RU" sz="1500">
                <a:ea typeface="+mn-lt"/>
                <a:cs typeface="+mn-lt"/>
              </a:rPr>
              <a:t>Проект подтвердил возможность создания доступной и понятной системы стабилизации, а также дал базу для дальнейших улучшений.</a:t>
            </a:r>
          </a:p>
          <a:p>
            <a:endParaRPr lang="ru-RU" sz="1500" b="1"/>
          </a:p>
          <a:p>
            <a:endParaRPr lang="ru-RU" sz="1500"/>
          </a:p>
        </p:txBody>
      </p:sp>
      <p:pic>
        <p:nvPicPr>
          <p:cNvPr id="5" name="Рисунок 4" descr="Изображение выглядит как стена, в помещении, офисные принадлежности, каб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6F5F90-5795-699B-ECE0-6ABED8BF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36" r="1809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3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282224-1632-35F6-2285-C864CEE9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Перспективы развития проекта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CD4C3-BF69-7C7D-67C9-B538D7B7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endParaRPr lang="ru-RU" dirty="0"/>
          </a:p>
          <a:p>
            <a:r>
              <a:rPr lang="ru-RU" dirty="0">
                <a:ea typeface="+mn-lt"/>
                <a:cs typeface="+mn-lt"/>
              </a:rPr>
              <a:t>Переход на датчик </a:t>
            </a:r>
            <a:r>
              <a:rPr lang="ru-RU" b="1" dirty="0">
                <a:ea typeface="+mn-lt"/>
                <a:cs typeface="+mn-lt"/>
              </a:rPr>
              <a:t>MPU9250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Добавление магнитометра позволит получить ориентацию по всем трём осям и существенно повысит точность определения положения.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Использование более</a:t>
            </a:r>
            <a:r>
              <a:rPr lang="ru-RU" b="1" dirty="0">
                <a:ea typeface="+mn-lt"/>
                <a:cs typeface="+mn-lt"/>
              </a:rPr>
              <a:t> мощных моторов</a:t>
            </a:r>
            <a:br>
              <a:rPr lang="ru-RU" b="1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Замена текущих приводов на моторы с большим</a:t>
            </a:r>
            <a:r>
              <a:rPr lang="ru-RU" b="1" dirty="0">
                <a:ea typeface="+mn-lt"/>
                <a:cs typeface="+mn-lt"/>
              </a:rPr>
              <a:t> крутящим моментом</a:t>
            </a:r>
            <a:r>
              <a:rPr lang="ru-RU" dirty="0">
                <a:ea typeface="+mn-lt"/>
                <a:cs typeface="+mn-lt"/>
              </a:rPr>
              <a:t> улучшит качество стабилизации и позволит эффективнее компенсировать вращение.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Улучшение PID-регуляторов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Тонкая настройка коэффициентов, адаптивный PID или внедрение </a:t>
            </a:r>
            <a:r>
              <a:rPr lang="ru-RU" dirty="0" err="1">
                <a:ea typeface="+mn-lt"/>
                <a:cs typeface="+mn-lt"/>
              </a:rPr>
              <a:t>антиwind</a:t>
            </a:r>
            <a:r>
              <a:rPr lang="ru-RU" dirty="0">
                <a:ea typeface="+mn-lt"/>
                <a:cs typeface="+mn-lt"/>
              </a:rPr>
              <a:t>-</a:t>
            </a:r>
            <a:r>
              <a:rPr lang="ru-RU" dirty="0" err="1">
                <a:ea typeface="+mn-lt"/>
                <a:cs typeface="+mn-lt"/>
              </a:rPr>
              <a:t>up</a:t>
            </a:r>
            <a:r>
              <a:rPr lang="ru-RU" dirty="0">
                <a:ea typeface="+mn-lt"/>
                <a:cs typeface="+mn-lt"/>
              </a:rPr>
              <a:t>-механизмов повысит стабильность работы системы.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Переход на </a:t>
            </a:r>
            <a:r>
              <a:rPr lang="ru-RU" b="1" dirty="0">
                <a:ea typeface="+mn-lt"/>
                <a:cs typeface="+mn-lt"/>
              </a:rPr>
              <a:t>фильтр Калмана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Использование EKF/UKF вместо </a:t>
            </a:r>
            <a:r>
              <a:rPr lang="ru-RU" dirty="0" err="1">
                <a:ea typeface="+mn-lt"/>
                <a:cs typeface="+mn-lt"/>
              </a:rPr>
              <a:t>Madgwick</a:t>
            </a:r>
            <a:r>
              <a:rPr lang="ru-RU" dirty="0">
                <a:ea typeface="+mn-lt"/>
                <a:cs typeface="+mn-lt"/>
              </a:rPr>
              <a:t> обеспечит более высокую точность оценки ориентации за счёт оптимальной фильтрации шумов гироскопа и акселерометра.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Использование</a:t>
            </a:r>
            <a:r>
              <a:rPr lang="ru-RU" b="1" dirty="0">
                <a:ea typeface="+mn-lt"/>
                <a:cs typeface="+mn-lt"/>
              </a:rPr>
              <a:t> паечной (макетной)</a:t>
            </a:r>
            <a:r>
              <a:rPr lang="ru-RU" dirty="0">
                <a:ea typeface="+mn-lt"/>
                <a:cs typeface="+mn-lt"/>
              </a:rPr>
              <a:t> платы вместо </a:t>
            </a:r>
            <a:r>
              <a:rPr lang="ru-RU" err="1">
                <a:ea typeface="+mn-lt"/>
                <a:cs typeface="+mn-lt"/>
              </a:rPr>
              <a:t>беспаечной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Миниатюризация и уплотнение схемы уменьшат массу и размеры, что позволит приблизить модель к реальным требованиям </a:t>
            </a:r>
            <a:r>
              <a:rPr lang="ru-RU" err="1">
                <a:ea typeface="+mn-lt"/>
                <a:cs typeface="+mn-lt"/>
              </a:rPr>
              <a:t>CubeSat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Возможное расширение до </a:t>
            </a:r>
            <a:r>
              <a:rPr lang="ru-RU" b="1" dirty="0" err="1">
                <a:ea typeface="+mn-lt"/>
                <a:cs typeface="+mn-lt"/>
              </a:rPr>
              <a:t>трёхосевой</a:t>
            </a:r>
            <a:r>
              <a:rPr lang="ru-RU" b="1" dirty="0">
                <a:ea typeface="+mn-lt"/>
                <a:cs typeface="+mn-lt"/>
              </a:rPr>
              <a:t> стабилизации</a:t>
            </a:r>
            <a:br>
              <a:rPr lang="ru-RU" b="1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 Добавление третьего колеса или магнитных катушек позволит моделировать полноценную систему ориентации реального спутника.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501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2B269-DAC1-BC3F-CC59-909E88E2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DDF558-3F5A-F59D-D2A3-BDAC576B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b="1" dirty="0">
                <a:ea typeface="+mn-lt"/>
                <a:cs typeface="+mn-lt"/>
              </a:rPr>
              <a:t>1. </a:t>
            </a:r>
            <a:r>
              <a:rPr lang="ru-RU" b="1" err="1">
                <a:ea typeface="+mn-lt"/>
                <a:cs typeface="+mn-lt"/>
              </a:rPr>
              <a:t>Mahony</a:t>
            </a:r>
            <a:r>
              <a:rPr lang="ru-RU" b="1" dirty="0">
                <a:ea typeface="+mn-lt"/>
                <a:cs typeface="+mn-lt"/>
              </a:rPr>
              <a:t>, R., </a:t>
            </a:r>
            <a:r>
              <a:rPr lang="ru-RU" b="1" err="1">
                <a:ea typeface="+mn-lt"/>
                <a:cs typeface="+mn-lt"/>
              </a:rPr>
              <a:t>Hamel</a:t>
            </a:r>
            <a:r>
              <a:rPr lang="ru-RU" b="1" dirty="0">
                <a:ea typeface="+mn-lt"/>
                <a:cs typeface="+mn-lt"/>
              </a:rPr>
              <a:t>, T., </a:t>
            </a:r>
            <a:r>
              <a:rPr lang="ru-RU" b="1" err="1">
                <a:ea typeface="+mn-lt"/>
                <a:cs typeface="+mn-lt"/>
              </a:rPr>
              <a:t>Pflimlin</a:t>
            </a:r>
            <a:r>
              <a:rPr lang="ru-RU" b="1" dirty="0">
                <a:ea typeface="+mn-lt"/>
                <a:cs typeface="+mn-lt"/>
              </a:rPr>
              <a:t>, J.-M.</a:t>
            </a:r>
            <a:br>
              <a:rPr lang="ru-RU" b="1" dirty="0">
                <a:ea typeface="+mn-lt"/>
                <a:cs typeface="+mn-lt"/>
              </a:rPr>
            </a:br>
            <a:r>
              <a:rPr lang="ru-RU" sz="1800" b="1" dirty="0">
                <a:ea typeface="+mn-lt"/>
                <a:cs typeface="+mn-lt"/>
              </a:rPr>
              <a:t> </a:t>
            </a:r>
            <a:r>
              <a:rPr lang="ru-RU" sz="1800" i="1" dirty="0">
                <a:ea typeface="+mn-lt"/>
                <a:cs typeface="+mn-lt"/>
              </a:rPr>
              <a:t>Нелинейные комплементарные фильтры на специальной ортогональной группе.</a:t>
            </a:r>
            <a:br>
              <a:rPr lang="ru-RU" sz="1800" i="1" dirty="0">
                <a:ea typeface="+mn-lt"/>
                <a:cs typeface="+mn-lt"/>
              </a:rPr>
            </a:br>
            <a:r>
              <a:rPr lang="ru-RU" sz="1800" i="1" dirty="0">
                <a:ea typeface="+mn-lt"/>
                <a:cs typeface="+mn-lt"/>
              </a:rPr>
              <a:t> IEEE </a:t>
            </a:r>
            <a:r>
              <a:rPr lang="ru-RU" sz="1800" i="1" err="1">
                <a:ea typeface="+mn-lt"/>
                <a:cs typeface="+mn-lt"/>
              </a:rPr>
              <a:t>Transactions</a:t>
            </a:r>
            <a:r>
              <a:rPr lang="ru-RU" sz="1800" i="1" dirty="0">
                <a:ea typeface="+mn-lt"/>
                <a:cs typeface="+mn-lt"/>
              </a:rPr>
              <a:t> </a:t>
            </a:r>
            <a:r>
              <a:rPr lang="ru-RU" sz="1800" i="1" err="1">
                <a:ea typeface="+mn-lt"/>
                <a:cs typeface="+mn-lt"/>
              </a:rPr>
              <a:t>on</a:t>
            </a:r>
            <a:r>
              <a:rPr lang="ru-RU" sz="1800" i="1" dirty="0">
                <a:ea typeface="+mn-lt"/>
                <a:cs typeface="+mn-lt"/>
              </a:rPr>
              <a:t> </a:t>
            </a:r>
            <a:r>
              <a:rPr lang="ru-RU" sz="1800" i="1" err="1">
                <a:ea typeface="+mn-lt"/>
                <a:cs typeface="+mn-lt"/>
              </a:rPr>
              <a:t>Automatic</a:t>
            </a:r>
            <a:r>
              <a:rPr lang="ru-RU" sz="1800" i="1" dirty="0">
                <a:ea typeface="+mn-lt"/>
                <a:cs typeface="+mn-lt"/>
              </a:rPr>
              <a:t> Control, 2008.</a:t>
            </a:r>
            <a:br>
              <a:rPr lang="ru-RU" sz="1800" i="1" dirty="0">
                <a:ea typeface="+mn-lt"/>
                <a:cs typeface="+mn-lt"/>
              </a:rPr>
            </a:br>
            <a:r>
              <a:rPr lang="ru-RU" sz="1800" i="1" dirty="0">
                <a:ea typeface="+mn-lt"/>
                <a:cs typeface="+mn-lt"/>
              </a:rPr>
              <a:t> (математическая основа фильтров </a:t>
            </a:r>
            <a:r>
              <a:rPr lang="ru-RU" sz="1800" i="1" err="1">
                <a:ea typeface="+mn-lt"/>
                <a:cs typeface="+mn-lt"/>
              </a:rPr>
              <a:t>Mahony</a:t>
            </a:r>
            <a:r>
              <a:rPr lang="ru-RU" sz="1800" i="1" dirty="0">
                <a:ea typeface="+mn-lt"/>
                <a:cs typeface="+mn-lt"/>
              </a:rPr>
              <a:t>/</a:t>
            </a:r>
            <a:r>
              <a:rPr lang="ru-RU" sz="1800" i="1" err="1">
                <a:ea typeface="+mn-lt"/>
                <a:cs typeface="+mn-lt"/>
              </a:rPr>
              <a:t>Madgwick</a:t>
            </a:r>
            <a:r>
              <a:rPr lang="ru-RU" sz="1800" i="1" dirty="0">
                <a:ea typeface="+mn-lt"/>
                <a:cs typeface="+mn-lt"/>
              </a:rPr>
              <a:t>)</a:t>
            </a:r>
            <a:br>
              <a:rPr lang="en-US" sz="1800" dirty="0"/>
            </a:br>
            <a:endParaRPr lang="en-US"/>
          </a:p>
          <a:p>
            <a:r>
              <a:rPr lang="ru-RU" b="1" dirty="0">
                <a:ea typeface="+mn-lt"/>
                <a:cs typeface="+mn-lt"/>
              </a:rPr>
              <a:t>2. </a:t>
            </a:r>
            <a:r>
              <a:rPr lang="ru-RU" b="1" err="1">
                <a:ea typeface="+mn-lt"/>
                <a:cs typeface="+mn-lt"/>
              </a:rPr>
              <a:t>Madgwick</a:t>
            </a:r>
            <a:r>
              <a:rPr lang="ru-RU" b="1" dirty="0">
                <a:ea typeface="+mn-lt"/>
                <a:cs typeface="+mn-lt"/>
              </a:rPr>
              <a:t>, S. O. H.</a:t>
            </a:r>
            <a:br>
              <a:rPr lang="ru-RU" b="1" dirty="0">
                <a:ea typeface="+mn-lt"/>
                <a:cs typeface="+mn-lt"/>
              </a:rPr>
            </a:br>
            <a:r>
              <a:rPr lang="ru-RU" sz="1800" b="1" dirty="0">
                <a:ea typeface="+mn-lt"/>
                <a:cs typeface="+mn-lt"/>
              </a:rPr>
              <a:t> </a:t>
            </a:r>
            <a:r>
              <a:rPr lang="ru-RU" sz="1800" i="1" dirty="0">
                <a:ea typeface="+mn-lt"/>
                <a:cs typeface="+mn-lt"/>
              </a:rPr>
              <a:t>Эффективный фильтр ориентации для инерциальных и инерциально-магнитных сенсорных массивов.</a:t>
            </a:r>
            <a:br>
              <a:rPr lang="ru-RU" sz="1800" i="1" dirty="0">
                <a:ea typeface="+mn-lt"/>
                <a:cs typeface="+mn-lt"/>
              </a:rPr>
            </a:br>
            <a:r>
              <a:rPr lang="ru-RU" sz="1800" i="1" dirty="0">
                <a:ea typeface="+mn-lt"/>
                <a:cs typeface="+mn-lt"/>
              </a:rPr>
              <a:t> Университет Бристоля, 2010.</a:t>
            </a:r>
            <a:br>
              <a:rPr lang="en-US" dirty="0"/>
            </a:br>
            <a:endParaRPr lang="en-US"/>
          </a:p>
          <a:p>
            <a:r>
              <a:rPr lang="ru-RU" b="1" dirty="0">
                <a:ea typeface="+mn-lt"/>
                <a:cs typeface="+mn-lt"/>
              </a:rPr>
              <a:t>3. </a:t>
            </a:r>
            <a:r>
              <a:rPr lang="ru-RU" b="1" err="1">
                <a:ea typeface="+mn-lt"/>
                <a:cs typeface="+mn-lt"/>
              </a:rPr>
              <a:t>Reaction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Wheel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Fundamentals</a:t>
            </a:r>
            <a:r>
              <a:rPr lang="ru-RU" b="1" dirty="0">
                <a:ea typeface="+mn-lt"/>
                <a:cs typeface="+mn-lt"/>
              </a:rPr>
              <a:t>. NASA </a:t>
            </a:r>
            <a:r>
              <a:rPr lang="ru-RU" b="1" err="1">
                <a:ea typeface="+mn-lt"/>
                <a:cs typeface="+mn-lt"/>
              </a:rPr>
              <a:t>Technical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Reports</a:t>
            </a:r>
            <a:r>
              <a:rPr lang="ru-RU" b="1" dirty="0">
                <a:ea typeface="+mn-lt"/>
                <a:cs typeface="+mn-lt"/>
              </a:rPr>
              <a:t>, 2015.</a:t>
            </a:r>
            <a:br>
              <a:rPr lang="ru-RU" b="1" dirty="0">
                <a:ea typeface="+mn-lt"/>
                <a:cs typeface="+mn-lt"/>
              </a:rPr>
            </a:br>
            <a:r>
              <a:rPr lang="ru-RU" sz="1800" b="1" dirty="0">
                <a:ea typeface="+mn-lt"/>
                <a:cs typeface="+mn-lt"/>
              </a:rPr>
              <a:t> </a:t>
            </a:r>
            <a:r>
              <a:rPr lang="ru-RU" sz="1800" i="1" dirty="0">
                <a:ea typeface="+mn-lt"/>
                <a:cs typeface="+mn-lt"/>
              </a:rPr>
              <a:t>Основы работы реакционных колёс.</a:t>
            </a:r>
            <a:br>
              <a:rPr lang="ru-RU" sz="1800" i="1" dirty="0">
                <a:ea typeface="+mn-lt"/>
                <a:cs typeface="+mn-lt"/>
              </a:rPr>
            </a:br>
            <a:r>
              <a:rPr lang="ru-RU" sz="1800" i="1" dirty="0">
                <a:ea typeface="+mn-lt"/>
                <a:cs typeface="+mn-lt"/>
              </a:rPr>
              <a:t> Технические отчёты NASA, 2015.</a:t>
            </a:r>
            <a:endParaRPr lang="ru-RU" sz="1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807D5-FEB5-71C5-49EE-5E5729E6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Всем спасибо за внимание</a:t>
            </a:r>
            <a:endParaRPr lang="ru-RU"/>
          </a:p>
        </p:txBody>
      </p:sp>
      <p:pic>
        <p:nvPicPr>
          <p:cNvPr id="8" name="Объект 7" descr="Изображение выглядит как мультфильм, графическая вставка, Графика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F84D21B-38E1-9AA6-414C-D983589DF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6C29F-2F5A-3BED-E5C8-26AE0BC9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18302"/>
            <a:ext cx="4333814" cy="1454051"/>
          </a:xfrm>
        </p:spPr>
        <p:txBody>
          <a:bodyPr anchor="b">
            <a:normAutofit/>
          </a:bodyPr>
          <a:lstStyle/>
          <a:p>
            <a:r>
              <a:rPr lang="ru-RU" sz="3600">
                <a:solidFill>
                  <a:schemeClr val="tx2"/>
                </a:solidFill>
              </a:rPr>
              <a:t>Актуальность</a:t>
            </a:r>
          </a:p>
        </p:txBody>
      </p:sp>
      <p:pic>
        <p:nvPicPr>
          <p:cNvPr id="13" name="Рисунок 12" descr="Picture background">
            <a:extLst>
              <a:ext uri="{FF2B5EF4-FFF2-40B4-BE49-F238E27FC236}">
                <a16:creationId xmlns:a16="http://schemas.microsoft.com/office/drawing/2014/main" id="{040BDF6A-8C59-BC92-FA42-BDA336CD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9914" r="36168" b="2"/>
          <a:stretch>
            <a:fillRect/>
          </a:stretch>
        </p:blipFill>
        <p:spPr>
          <a:xfrm>
            <a:off x="304" y="-20320"/>
            <a:ext cx="4445462" cy="3730714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Рисунок 10" descr="Picture background">
            <a:extLst>
              <a:ext uri="{FF2B5EF4-FFF2-40B4-BE49-F238E27FC236}">
                <a16:creationId xmlns:a16="http://schemas.microsoft.com/office/drawing/2014/main" id="{F758911A-B43E-A9E3-57AC-6F95D67308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21417" r="12983"/>
          <a:stretch>
            <a:fillRect/>
          </a:stretch>
        </p:blipFill>
        <p:spPr>
          <a:xfrm>
            <a:off x="8578" y="3917279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Рисунок 5" descr="Picture background">
            <a:extLst>
              <a:ext uri="{FF2B5EF4-FFF2-40B4-BE49-F238E27FC236}">
                <a16:creationId xmlns:a16="http://schemas.microsoft.com/office/drawing/2014/main" id="{94481A38-A15F-739A-92BA-B8B742A0F6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-1" b="15967"/>
          <a:stretch>
            <a:fillRect/>
          </a:stretch>
        </p:blipFill>
        <p:spPr>
          <a:xfrm>
            <a:off x="3125968" y="2564970"/>
            <a:ext cx="3316388" cy="327863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10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5D9F2E-656A-FDA7-F466-95F87E394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84" y="2437029"/>
            <a:ext cx="433346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1800" dirty="0">
                <a:solidFill>
                  <a:schemeClr val="tx2"/>
                </a:solidFill>
                <a:ea typeface="+mn-lt"/>
                <a:cs typeface="+mn-lt"/>
              </a:rPr>
              <a:t>Системы стабилизации используются во всех современных воздушных и космических аппаратах, обеспечивая точность ориентации и управление положением.</a:t>
            </a:r>
          </a:p>
          <a:p>
            <a:r>
              <a:rPr lang="ru-RU" sz="1800">
                <a:solidFill>
                  <a:schemeClr val="tx2"/>
                </a:solidFill>
                <a:ea typeface="+mn-lt"/>
                <a:cs typeface="+mn-lt"/>
              </a:rPr>
              <a:t>CubeSat</a:t>
            </a:r>
            <a:r>
              <a:rPr lang="ru-RU" sz="1800" dirty="0">
                <a:solidFill>
                  <a:schemeClr val="tx2"/>
                </a:solidFill>
                <a:ea typeface="+mn-lt"/>
                <a:cs typeface="+mn-lt"/>
              </a:rPr>
              <a:t>-спутники становятся всё популярнее благодаря низкой стоимости и простоте разработки.</a:t>
            </a:r>
          </a:p>
          <a:p>
            <a:r>
              <a:rPr lang="ru-RU" sz="1800" dirty="0">
                <a:solidFill>
                  <a:schemeClr val="tx2"/>
                </a:solidFill>
                <a:ea typeface="+mn-lt"/>
                <a:cs typeface="+mn-lt"/>
              </a:rPr>
              <a:t>Доступные и недорогие решения стабилизации позволяют расширить возможности образовательных и любительских космических проектов</a:t>
            </a:r>
          </a:p>
        </p:txBody>
      </p:sp>
    </p:spTree>
    <p:extLst>
      <p:ext uri="{BB962C8B-B14F-4D97-AF65-F5344CB8AC3E}">
        <p14:creationId xmlns:p14="http://schemas.microsoft.com/office/powerpoint/2010/main" val="338593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810F7-394D-463B-BFE2-CAFFED41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проекта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F6DDA-E88F-8686-BF8F-9AEC36A60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Цель проекта — разработать и реализовать бюджетную систему стабилизации ориентации </a:t>
            </a:r>
            <a:r>
              <a:rPr lang="ru-RU" sz="2000" dirty="0" err="1">
                <a:ea typeface="+mn-lt"/>
                <a:cs typeface="+mn-lt"/>
              </a:rPr>
              <a:t>CubeSat</a:t>
            </a:r>
            <a:r>
              <a:rPr lang="ru-RU" sz="2000" dirty="0">
                <a:ea typeface="+mn-lt"/>
                <a:cs typeface="+mn-lt"/>
              </a:rPr>
              <a:t> на доступных компонентах, обеспечивающую удержание положения спутника в пространстве</a:t>
            </a:r>
          </a:p>
          <a:p>
            <a:pPr>
              <a:buNone/>
            </a:pPr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922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7D64B-B3DD-27F8-BF0C-8FA37D21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Ход работы</a:t>
            </a:r>
            <a:br>
              <a:rPr lang="ru-RU" dirty="0"/>
            </a:br>
            <a:r>
              <a:rPr lang="ru-RU" dirty="0"/>
              <a:t>Способы стабилизации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6CF990-BC2E-5357-5639-561444CB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04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000" b="1" dirty="0"/>
              <a:t>Маховики и реакционные колёса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Реакционные колёса(маховики) являются одним из основных и самых распространённых способов стабилизации спутников</a:t>
            </a:r>
          </a:p>
          <a:p>
            <a:pPr marL="0" indent="0">
              <a:buNone/>
            </a:pPr>
            <a:r>
              <a:rPr lang="ru-RU" sz="2000" dirty="0"/>
              <a:t>Их принцип работы опирается на закон сохранения углового момента, когда вращение одной части тела компенсируется вращением другой в обратную сторону</a:t>
            </a:r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991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A5F209-49AF-BFD5-2EC2-54C7C4786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ru-RU" sz="4600"/>
              <a:t>Ход работы</a:t>
            </a:r>
            <a:br>
              <a:rPr lang="ru-RU" sz="4600"/>
            </a:br>
            <a:r>
              <a:rPr lang="ru-RU" sz="4600"/>
              <a:t>Немного физики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F4B1D7-6A08-4920-CB43-105CBC540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700"/>
              <a:t>Чтобы спутник не вращался должно соблюдаться условие сохранения углового момента, то есть:</a:t>
            </a:r>
          </a:p>
          <a:p>
            <a:pPr marL="0" indent="0">
              <a:buNone/>
            </a:pPr>
            <a:r>
              <a:rPr lang="ru-RU" sz="1700" i="1">
                <a:ea typeface="+mn-lt"/>
                <a:cs typeface="+mn-lt"/>
              </a:rPr>
              <a:t>Lспутник +Lмаховик =const</a:t>
            </a:r>
          </a:p>
          <a:p>
            <a:pPr marL="0" indent="0">
              <a:buNone/>
            </a:pPr>
            <a:r>
              <a:rPr lang="ru-RU" sz="1700">
                <a:ea typeface="+mn-lt"/>
                <a:cs typeface="+mn-lt"/>
              </a:rPr>
              <a:t>Но данный закон выполняется, при условии что отсутствуют внешние моменты</a:t>
            </a:r>
          </a:p>
          <a:p>
            <a:pPr marL="0" indent="0">
              <a:buNone/>
            </a:pPr>
            <a:r>
              <a:rPr lang="ru-RU" sz="1700">
                <a:ea typeface="+mn-lt"/>
                <a:cs typeface="+mn-lt"/>
              </a:rPr>
              <a:t>Так как наше тело в космосе подвергается вибрациями, эти внешние моменты приобретаются и тело начинает вращаться</a:t>
            </a:r>
          </a:p>
          <a:p>
            <a:pPr marL="0" indent="0">
              <a:buNone/>
            </a:pPr>
            <a:r>
              <a:rPr lang="ru-RU" sz="1700">
                <a:ea typeface="+mn-lt"/>
                <a:cs typeface="+mn-lt"/>
              </a:rPr>
              <a:t>Следовательно требуется задать ему обратный момент, то есть некую силу в противоположную сторону</a:t>
            </a:r>
          </a:p>
          <a:p>
            <a:pPr marL="0" indent="0">
              <a:buNone/>
            </a:pPr>
            <a:r>
              <a:rPr lang="ru-RU" sz="1700" i="1">
                <a:ea typeface="+mn-lt"/>
                <a:cs typeface="+mn-lt"/>
              </a:rPr>
              <a:t>M = I * a = a * r * m * l</a:t>
            </a:r>
          </a:p>
          <a:p>
            <a:pPr marL="0" indent="0">
              <a:buNone/>
            </a:pPr>
            <a:r>
              <a:rPr lang="ru-RU" sz="1700" i="1">
                <a:ea typeface="+mn-lt"/>
                <a:cs typeface="+mn-lt"/>
              </a:rPr>
              <a:t>I - момент инерции (то на сколько тело тяжело повернуть)</a:t>
            </a:r>
          </a:p>
          <a:p>
            <a:pPr marL="0" indent="0">
              <a:buNone/>
            </a:pPr>
            <a:r>
              <a:rPr lang="ru-RU" sz="1700" i="1">
                <a:ea typeface="+mn-lt"/>
                <a:cs typeface="+mn-lt"/>
              </a:rPr>
              <a:t>а - угловое ускорение задаваемое вращением маховиков</a:t>
            </a:r>
          </a:p>
          <a:p>
            <a:pPr marL="0" indent="0">
              <a:buNone/>
            </a:pPr>
            <a:endParaRPr lang="ru-RU" sz="1700" i="1">
              <a:ea typeface="+mn-lt"/>
              <a:cs typeface="+mn-lt"/>
            </a:endParaRPr>
          </a:p>
          <a:p>
            <a:pPr marL="0" indent="0">
              <a:buNone/>
            </a:pPr>
            <a:endParaRPr lang="ru-RU" sz="1700" i="1">
              <a:ea typeface="+mn-lt"/>
              <a:cs typeface="+mn-lt"/>
            </a:endParaRP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9849BF9C-116E-E902-DF4D-47E85AAB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41" r="10937" b="-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09A35-0999-0741-9DF5-1ED8416D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Ход работы</a:t>
            </a:r>
            <a:br>
              <a:rPr lang="ru-RU" dirty="0"/>
            </a:br>
            <a:r>
              <a:rPr lang="ru-RU" dirty="0"/>
              <a:t>Алгоритм стабилизации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D63D5-3044-90B4-44CA-E73FF2CF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None/>
            </a:pPr>
            <a:r>
              <a:rPr lang="ru-RU" b="1" dirty="0"/>
              <a:t>Как система понимает, какой сигнал подать на мотор?</a:t>
            </a:r>
            <a:endParaRPr lang="ru-RU">
              <a:ea typeface="+mn-lt"/>
              <a:cs typeface="+mn-lt"/>
            </a:endParaRPr>
          </a:p>
          <a:p>
            <a:pPr>
              <a:buNone/>
            </a:pPr>
            <a:r>
              <a:rPr lang="ru-RU" b="1" dirty="0">
                <a:ea typeface="+mn-lt"/>
                <a:cs typeface="+mn-lt"/>
              </a:rPr>
              <a:t>1. Датчик MPU6050 измеряет параметры движения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гироскоп фиксирует </a:t>
            </a:r>
            <a:r>
              <a:rPr lang="ru-RU" i="1" dirty="0">
                <a:ea typeface="+mn-lt"/>
                <a:cs typeface="+mn-lt"/>
              </a:rPr>
              <a:t>угловые скорости</a:t>
            </a:r>
            <a:r>
              <a:rPr lang="ru-RU" dirty="0">
                <a:ea typeface="+mn-lt"/>
                <a:cs typeface="+mn-lt"/>
              </a:rPr>
              <a:t> вокруг трёх осей;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акселерометр фиксирует </a:t>
            </a:r>
            <a:r>
              <a:rPr lang="ru-RU" i="1" dirty="0">
                <a:ea typeface="+mn-lt"/>
                <a:cs typeface="+mn-lt"/>
              </a:rPr>
              <a:t>линейные ускорения</a:t>
            </a:r>
            <a:r>
              <a:rPr lang="ru-RU" dirty="0">
                <a:ea typeface="+mn-lt"/>
                <a:cs typeface="+mn-lt"/>
              </a:rPr>
              <a:t> и направление силы тяжести.</a:t>
            </a:r>
            <a:endParaRPr lang="ru-RU"/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2. Сырые данные передаются в алгоритм обработки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используется фильтр (</a:t>
            </a:r>
            <a:r>
              <a:rPr lang="ru-RU" dirty="0" err="1">
                <a:ea typeface="+mn-lt"/>
                <a:cs typeface="+mn-lt"/>
              </a:rPr>
              <a:t>Madgwick</a:t>
            </a:r>
            <a:r>
              <a:rPr lang="ru-RU" dirty="0">
                <a:ea typeface="+mn-lt"/>
                <a:cs typeface="+mn-lt"/>
              </a:rPr>
              <a:t>), который объединяет данные гироскопа и акселерометра;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фильтр вычисляет </a:t>
            </a:r>
            <a:r>
              <a:rPr lang="ru-RU" i="1" dirty="0">
                <a:ea typeface="+mn-lt"/>
                <a:cs typeface="+mn-lt"/>
              </a:rPr>
              <a:t>ориентацию спутника</a:t>
            </a:r>
            <a:r>
              <a:rPr lang="ru-RU" dirty="0">
                <a:ea typeface="+mn-lt"/>
                <a:cs typeface="+mn-lt"/>
              </a:rPr>
              <a:t> в виде кватернионов или углов Эйлера.</a:t>
            </a:r>
            <a:endParaRPr lang="ru-RU"/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3. Система определяет текущую ориентацию и сравнивает её с требуемой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формируется </a:t>
            </a:r>
            <a:r>
              <a:rPr lang="ru-RU" i="1" dirty="0">
                <a:ea typeface="+mn-lt"/>
                <a:cs typeface="+mn-lt"/>
              </a:rPr>
              <a:t>ошибка ориентации</a:t>
            </a:r>
            <a:r>
              <a:rPr lang="ru-RU" dirty="0">
                <a:ea typeface="+mn-lt"/>
                <a:cs typeface="+mn-lt"/>
              </a:rPr>
              <a:t> – насколько спутник отклонён от нужного положения.</a:t>
            </a:r>
            <a:endParaRPr lang="ru-RU"/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4. PID-регулятор обрабатывает ошибку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определяет, насколько сильно и в каком направлении надо раскручивать реакционные колёса;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выдаёт </a:t>
            </a:r>
            <a:r>
              <a:rPr lang="ru-RU" i="1" dirty="0">
                <a:ea typeface="+mn-lt"/>
                <a:cs typeface="+mn-lt"/>
              </a:rPr>
              <a:t>сигнал управления</a:t>
            </a:r>
            <a:r>
              <a:rPr lang="ru-RU" dirty="0">
                <a:ea typeface="+mn-lt"/>
                <a:cs typeface="+mn-lt"/>
              </a:rPr>
              <a:t>, учитывая пропорциональную, интегральную и дифференциальную части.</a:t>
            </a:r>
            <a:endParaRPr lang="ru-RU"/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5. Сигнал подаётся на драйверы моторов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драйвер управляет скоростью и направлением вращения маховиков;</a:t>
            </a:r>
            <a:endParaRPr lang="ru-RU"/>
          </a:p>
          <a:p>
            <a:pPr marL="971550" lvl="1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изменение скорости маховика создаёт момент, компенсирующий вращение спутника.</a:t>
            </a:r>
          </a:p>
          <a:p>
            <a:pPr marL="0" indent="0">
              <a:buNone/>
            </a:pP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5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6DD27-F0ED-F35C-EB72-7D0EE2EE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z="5000" dirty="0"/>
              <a:t>Ход работы.</a:t>
            </a:r>
            <a:br>
              <a:rPr lang="ru-RU" sz="5000" dirty="0"/>
            </a:br>
            <a:r>
              <a:rPr lang="ru-RU" sz="5000" dirty="0"/>
              <a:t>MPU6050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AF427A-AC8E-AEFD-945B-0100CC621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254504"/>
            <a:ext cx="5469128" cy="395427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ru-RU" sz="1800" dirty="0"/>
          </a:p>
          <a:p>
            <a:r>
              <a:rPr lang="ru-RU" sz="1800" b="1" dirty="0">
                <a:ea typeface="+mn-lt"/>
                <a:cs typeface="+mn-lt"/>
              </a:rPr>
              <a:t>MPU6050</a:t>
            </a:r>
            <a:r>
              <a:rPr lang="ru-RU" sz="1800" dirty="0">
                <a:ea typeface="+mn-lt"/>
                <a:cs typeface="+mn-lt"/>
              </a:rPr>
              <a:t> — это инерционный датчик, который совмещает </a:t>
            </a:r>
            <a:r>
              <a:rPr lang="ru-RU" sz="1800" dirty="0" err="1">
                <a:ea typeface="+mn-lt"/>
                <a:cs typeface="+mn-lt"/>
              </a:rPr>
              <a:t>трёхосевой</a:t>
            </a:r>
            <a:r>
              <a:rPr lang="ru-RU" sz="1800" dirty="0">
                <a:ea typeface="+mn-lt"/>
                <a:cs typeface="+mn-lt"/>
              </a:rPr>
              <a:t> акселерометр и </a:t>
            </a:r>
            <a:r>
              <a:rPr lang="ru-RU" sz="1800" dirty="0" err="1">
                <a:ea typeface="+mn-lt"/>
                <a:cs typeface="+mn-lt"/>
              </a:rPr>
              <a:t>трёхосевой</a:t>
            </a:r>
            <a:r>
              <a:rPr lang="ru-RU" sz="1800" dirty="0">
                <a:ea typeface="+mn-lt"/>
                <a:cs typeface="+mn-lt"/>
              </a:rPr>
              <a:t> гироскоп. Он измеряет ускорения и угловые скорости, что позволяет определять наклон и вращение объекта в реальном времени.</a:t>
            </a:r>
            <a:endParaRPr lang="ru-RU" sz="1800" dirty="0"/>
          </a:p>
          <a:p>
            <a:r>
              <a:rPr lang="ru-RU" sz="1800" dirty="0">
                <a:ea typeface="+mn-lt"/>
                <a:cs typeface="+mn-lt"/>
              </a:rPr>
              <a:t>В рамках проекта датчик был запаян на пины, установлен на модель </a:t>
            </a:r>
            <a:r>
              <a:rPr lang="ru-RU" sz="1800" err="1">
                <a:ea typeface="+mn-lt"/>
                <a:cs typeface="+mn-lt"/>
              </a:rPr>
              <a:t>CubeSat</a:t>
            </a:r>
            <a:r>
              <a:rPr lang="ru-RU" sz="1800" dirty="0">
                <a:ea typeface="+mn-lt"/>
                <a:cs typeface="+mn-lt"/>
              </a:rPr>
              <a:t> и подключён к микроконтроллеру по интерфейсу I²C (SDA, SCL, питание и GND). После подключения была выполнена калибровка, и MPU6050 начал передавать данные, которые используются для вычисления ориентации и работы системы стабилизации.</a:t>
            </a:r>
            <a:endParaRPr lang="ru-RU" sz="1800" dirty="0"/>
          </a:p>
          <a:p>
            <a:endParaRPr lang="ru-RU" sz="1500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1985EF95-AE4A-85BE-CADC-0700DF6C9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808" y="1924459"/>
            <a:ext cx="4585208" cy="34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9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50190-123A-D085-A62E-26A4403D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ru-RU" sz="5000"/>
              <a:t>Ход работы</a:t>
            </a:r>
            <a:br>
              <a:rPr lang="ru-RU" sz="5000"/>
            </a:br>
            <a:r>
              <a:rPr lang="ru-RU" sz="5000"/>
              <a:t>Фильтр Маджика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10A594-5F22-B256-314F-DC1B0917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200" b="1"/>
              <a:t>Фильтр Маджвика (Madgwick Filter)</a:t>
            </a:r>
            <a:endParaRPr lang="ru-RU" sz="1200"/>
          </a:p>
          <a:p>
            <a:r>
              <a:rPr lang="ru-RU" sz="1200">
                <a:ea typeface="+mn-lt"/>
                <a:cs typeface="+mn-lt"/>
              </a:rPr>
              <a:t>Фильтр Маджвика — это алгоритм, который объединяет данные акселерометра и гироскопа, чтобы получить точную ориентацию объекта в пространстве.</a:t>
            </a:r>
          </a:p>
          <a:p>
            <a:r>
              <a:rPr lang="ru-RU" sz="1200" dirty="0">
                <a:ea typeface="+mn-lt"/>
                <a:cs typeface="+mn-lt"/>
              </a:rPr>
              <a:t>Он работает лучше, чем простое сложение угловых скоростей, потому что: </a:t>
            </a:r>
            <a:r>
              <a:rPr lang="ru-RU" sz="1200" b="1" dirty="0">
                <a:ea typeface="+mn-lt"/>
                <a:cs typeface="+mn-lt"/>
              </a:rPr>
              <a:t>компенсирует дрейф гироскопа</a:t>
            </a:r>
            <a:r>
              <a:rPr lang="ru-RU" sz="1200" dirty="0">
                <a:ea typeface="+mn-lt"/>
                <a:cs typeface="+mn-lt"/>
              </a:rPr>
              <a:t>, который накапливает ошибку со временем</a:t>
            </a:r>
            <a:endParaRPr lang="ru-RU" sz="1200" dirty="0"/>
          </a:p>
          <a:p>
            <a:r>
              <a:rPr lang="ru-RU" sz="1200" b="1" dirty="0">
                <a:ea typeface="+mn-lt"/>
                <a:cs typeface="+mn-lt"/>
              </a:rPr>
              <a:t>подавляет шум акселерометра</a:t>
            </a:r>
            <a:r>
              <a:rPr lang="ru-RU" sz="1200" dirty="0">
                <a:ea typeface="+mn-lt"/>
                <a:cs typeface="+mn-lt"/>
              </a:rPr>
              <a:t>, который сильно колеблется при движении</a:t>
            </a:r>
            <a:endParaRPr lang="ru-RU" sz="1200" dirty="0"/>
          </a:p>
          <a:p>
            <a:r>
              <a:rPr lang="ru-RU" sz="1200" dirty="0">
                <a:ea typeface="+mn-lt"/>
                <a:cs typeface="+mn-lt"/>
              </a:rPr>
              <a:t>использует математическую оптимизацию, чтобы вычислять ориентацию плавно и быстро</a:t>
            </a:r>
            <a:endParaRPr lang="ru-RU" sz="1200" dirty="0"/>
          </a:p>
          <a:p>
            <a:r>
              <a:rPr lang="ru-RU" sz="1200" dirty="0">
                <a:ea typeface="+mn-lt"/>
                <a:cs typeface="+mn-lt"/>
              </a:rPr>
              <a:t>выдаёт результат в виде кватернионов — это устойчиво и не приводит к “залипанию” углов.</a:t>
            </a:r>
            <a:endParaRPr lang="ru-RU" sz="1200" dirty="0"/>
          </a:p>
          <a:p>
            <a:r>
              <a:rPr lang="ru-RU" sz="1200" dirty="0">
                <a:ea typeface="+mn-lt"/>
                <a:cs typeface="+mn-lt"/>
              </a:rPr>
              <a:t>Благодаря этому ориентация получается точной, стабильной и не «убегает» со временем.</a:t>
            </a:r>
            <a:endParaRPr lang="ru-RU" sz="1200" dirty="0"/>
          </a:p>
          <a:p>
            <a:endParaRPr lang="ru-RU" sz="1200"/>
          </a:p>
        </p:txBody>
      </p:sp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EF9B6CA2-A48F-A900-9C62-AC5446B6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183666"/>
            <a:ext cx="5458968" cy="44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9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3518A-A26E-5525-321B-3EAF65E5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ru-RU" sz="5400"/>
              <a:t>Ход работы</a:t>
            </a:r>
            <a:br>
              <a:rPr lang="ru-RU" sz="5400"/>
            </a:br>
            <a:r>
              <a:rPr lang="ru-RU" sz="5400"/>
              <a:t>PID регулятор</a:t>
            </a: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ACC13088-A136-96A3-4C1F-979017C7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0"/>
            <a:ext cx="3907536" cy="3907536"/>
          </a:xfrm>
          <a:prstGeom prst="rect">
            <a:avLst/>
          </a:prstGeom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9F6DD200-0E56-58C7-F90E-6CEB1FAA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4489722"/>
            <a:ext cx="3995928" cy="141855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D152-CBB3-495B-E9FC-10602B968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1500"/>
              <a:t>PID-регулятор</a:t>
            </a:r>
            <a:r>
              <a:rPr lang="ru-RU" sz="1500">
                <a:ea typeface="+mn-lt"/>
                <a:cs typeface="+mn-lt"/>
              </a:rPr>
              <a:t> — это алгоритм, который помогает системе автоматически приходить в нужное положение. Он получает </a:t>
            </a:r>
            <a:r>
              <a:rPr lang="ru-RU" sz="1500" b="1">
                <a:ea typeface="+mn-lt"/>
                <a:cs typeface="+mn-lt"/>
              </a:rPr>
              <a:t>ошибку</a:t>
            </a:r>
            <a:r>
              <a:rPr lang="ru-RU" sz="1500">
                <a:ea typeface="+mn-lt"/>
                <a:cs typeface="+mn-lt"/>
              </a:rPr>
              <a:t> (насколько устройство отклонилось) и рассчитывает, какой сигнал подать на моторы.</a:t>
            </a:r>
            <a:endParaRPr lang="ru-RU" sz="1500"/>
          </a:p>
          <a:p>
            <a:r>
              <a:rPr lang="ru-RU" sz="1500">
                <a:ea typeface="+mn-lt"/>
                <a:cs typeface="+mn-lt"/>
              </a:rPr>
              <a:t>Он состоит из трёх частей:</a:t>
            </a:r>
            <a:endParaRPr lang="ru-RU" sz="1500"/>
          </a:p>
          <a:p>
            <a:r>
              <a:rPr lang="ru-RU" sz="1500" b="1">
                <a:ea typeface="+mn-lt"/>
                <a:cs typeface="+mn-lt"/>
              </a:rPr>
              <a:t>P (пропорциональная)</a:t>
            </a:r>
            <a:r>
              <a:rPr lang="ru-RU" sz="1500">
                <a:ea typeface="+mn-lt"/>
                <a:cs typeface="+mn-lt"/>
              </a:rPr>
              <a:t> — реагирует на текущую ошибку: чем больше отклонение, тем сильнее корректирующий сигнал.</a:t>
            </a:r>
            <a:endParaRPr lang="ru-RU" sz="1500"/>
          </a:p>
          <a:p>
            <a:r>
              <a:rPr lang="ru-RU" sz="1500" b="1">
                <a:ea typeface="+mn-lt"/>
                <a:cs typeface="+mn-lt"/>
              </a:rPr>
              <a:t>I (интегральная)</a:t>
            </a:r>
            <a:r>
              <a:rPr lang="ru-RU" sz="1500">
                <a:ea typeface="+mn-lt"/>
                <a:cs typeface="+mn-lt"/>
              </a:rPr>
              <a:t> — учитывает накопившуюся ошибку во времени и помогает убрать постоянные смещения.</a:t>
            </a:r>
            <a:endParaRPr lang="ru-RU" sz="1500"/>
          </a:p>
          <a:p>
            <a:r>
              <a:rPr lang="ru-RU" sz="1500" b="1">
                <a:ea typeface="+mn-lt"/>
                <a:cs typeface="+mn-lt"/>
              </a:rPr>
              <a:t>D (дифференциальная)</a:t>
            </a:r>
            <a:r>
              <a:rPr lang="ru-RU" sz="1500">
                <a:ea typeface="+mn-lt"/>
                <a:cs typeface="+mn-lt"/>
              </a:rPr>
              <a:t> — реагирует на скорость изменения ошибки и сглаживает резкие движения, предотвращая перерегулирование.</a:t>
            </a:r>
            <a:endParaRPr lang="ru-RU" sz="1500"/>
          </a:p>
          <a:p>
            <a:r>
              <a:rPr lang="ru-RU" sz="1500">
                <a:ea typeface="+mn-lt"/>
                <a:cs typeface="+mn-lt"/>
              </a:rPr>
              <a:t>Вместе эти три части позволяют системе стабилизировать положение </a:t>
            </a:r>
            <a:r>
              <a:rPr lang="ru-RU" sz="1500" b="1">
                <a:ea typeface="+mn-lt"/>
                <a:cs typeface="+mn-lt"/>
              </a:rPr>
              <a:t>точно, быстро и без колебаний</a:t>
            </a:r>
            <a:r>
              <a:rPr lang="ru-RU" sz="1500">
                <a:ea typeface="+mn-lt"/>
                <a:cs typeface="+mn-lt"/>
              </a:rPr>
              <a:t>.</a:t>
            </a:r>
            <a:endParaRPr lang="ru-RU" sz="1500"/>
          </a:p>
          <a:p>
            <a:endParaRPr lang="ru-RU" sz="1500"/>
          </a:p>
        </p:txBody>
      </p:sp>
    </p:spTree>
    <p:extLst>
      <p:ext uri="{BB962C8B-B14F-4D97-AF65-F5344CB8AC3E}">
        <p14:creationId xmlns:p14="http://schemas.microsoft.com/office/powerpoint/2010/main" val="15397829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Стабилизатор малых спутников CubeSat    </vt:lpstr>
      <vt:lpstr>Актуальность</vt:lpstr>
      <vt:lpstr>Цель проекта</vt:lpstr>
      <vt:lpstr>Ход работы Способы стабилизации</vt:lpstr>
      <vt:lpstr>Ход работы Немного физики</vt:lpstr>
      <vt:lpstr>Ход работы Алгоритм стабилизации</vt:lpstr>
      <vt:lpstr>Ход работы. MPU6050</vt:lpstr>
      <vt:lpstr>Ход работы Фильтр Маджика</vt:lpstr>
      <vt:lpstr>Ход работы PID регулятор</vt:lpstr>
      <vt:lpstr>Ход работы Сборка модели</vt:lpstr>
      <vt:lpstr>Ход работы  Код основной функции </vt:lpstr>
      <vt:lpstr>Результаты и выводы</vt:lpstr>
      <vt:lpstr>Перспективы развития проекта</vt:lpstr>
      <vt:lpstr>Список литературы</vt:lpstr>
      <vt:lpstr>Всем 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523</cp:revision>
  <dcterms:created xsi:type="dcterms:W3CDTF">2025-11-16T16:11:50Z</dcterms:created>
  <dcterms:modified xsi:type="dcterms:W3CDTF">2025-11-16T23:08:37Z</dcterms:modified>
</cp:coreProperties>
</file>